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Equation1.bin" ContentType="application/vnd.openxmlformats-officedocument.oleObject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Microsoft_Equation2.bin" ContentType="application/vnd.openxmlformats-officedocument.oleObject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B0005-8E77-E944-A76A-7EC18693B767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2A0DE-E4C9-9543-94DF-5D1585F59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17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latin typeface="Noteworthy Light"/>
                <a:cs typeface="Noteworthy Light"/>
              </a:rPr>
              <a:t>Reduced</a:t>
            </a:r>
            <a:r>
              <a:rPr lang="en-US" baseline="0" dirty="0" smtClean="0">
                <a:latin typeface="Noteworthy Light"/>
                <a:cs typeface="Noteworthy Light"/>
              </a:rPr>
              <a:t> number of patients for survival curves  (494)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baseline="0" dirty="0" smtClean="0">
                <a:latin typeface="Noteworthy Light"/>
                <a:cs typeface="Noteworthy Light"/>
              </a:rPr>
              <a:t>Consensus clustering – K=5 based on the elbow methods</a:t>
            </a:r>
            <a:endParaRPr lang="en-US" dirty="0" smtClean="0">
              <a:latin typeface="Noteworthy Light"/>
              <a:cs typeface="Noteworthy Light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dirty="0" smtClean="0">
              <a:latin typeface="Noteworthy Light"/>
              <a:cs typeface="Noteworthy Light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latin typeface="Noteworthy Light"/>
                <a:cs typeface="Noteworthy Light"/>
              </a:rPr>
              <a:t>GBM, Thyroid, Prostate patients and patients older than 75 years filtered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latin typeface="Noteworthy Light"/>
                <a:cs typeface="Noteworthy Light"/>
              </a:rPr>
              <a:t>500 patients (differential structural mutations + </a:t>
            </a:r>
            <a:r>
              <a:rPr lang="en-US" dirty="0" err="1" smtClean="0">
                <a:latin typeface="Noteworthy Light"/>
                <a:cs typeface="Noteworthy Light"/>
              </a:rPr>
              <a:t>RNAseq</a:t>
            </a:r>
            <a:r>
              <a:rPr lang="en-US" dirty="0" smtClean="0">
                <a:latin typeface="Noteworthy Light"/>
                <a:cs typeface="Noteworthy Light"/>
              </a:rPr>
              <a:t> data in TCGA)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endParaRPr lang="en-US" dirty="0" smtClean="0">
              <a:latin typeface="Noteworthy Light"/>
              <a:cs typeface="Noteworthy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FA9ED0-5A4D-8347-98F3-F6CAF5DDB0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 that I came into halfway through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AD396-1525-1548-8503-2E6776B622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31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NMF</a:t>
            </a:r>
            <a:r>
              <a:rPr lang="en-US" baseline="0" dirty="0" smtClean="0"/>
              <a:t> with a penalty designed – find a solution that respects the network 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06934-C094-6D48-9F3C-C5839B7DFE9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87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06934-C094-6D48-9F3C-C5839B7DFE9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93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Molecular</a:t>
            </a:r>
            <a:r>
              <a:rPr lang="en-US" baseline="0" dirty="0" smtClean="0"/>
              <a:t> profiling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AD396-1525-1548-8503-2E6776B622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31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Molecular</a:t>
            </a:r>
            <a:r>
              <a:rPr lang="en-US" baseline="0" dirty="0" smtClean="0"/>
              <a:t> profiling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AD396-1525-1548-8503-2E6776B622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3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Molecular</a:t>
            </a:r>
            <a:r>
              <a:rPr lang="en-US" baseline="0" dirty="0" smtClean="0"/>
              <a:t> profiling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AD396-1525-1548-8503-2E6776B622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31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EBC2A9E-FC89-C849-97C4-FBB5D26EC6D8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76275"/>
            <a:ext cx="4610100" cy="3457575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359275"/>
            <a:ext cx="5011738" cy="413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So now that we have a scoring system, we can turn to the problem of finding the high-scoring pathways themselves.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49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20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9736E-FEC4-C34B-9135-CEAD6A1FF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4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2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91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2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1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3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8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65333-BFBB-8C46-AF85-A49BC6442C8B}" type="datetimeFigureOut">
              <a:rPr lang="en-US" smtClean="0"/>
              <a:t>3/1/17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F302C-2C6F-164D-9341-4262A1595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3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4" Type="http://schemas.openxmlformats.org/officeDocument/2006/relationships/image" Target="../media/image17.tif"/><Relationship Id="rId5" Type="http://schemas.openxmlformats.org/officeDocument/2006/relationships/image" Target="../media/image16.ti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4" Type="http://schemas.openxmlformats.org/officeDocument/2006/relationships/image" Target="../media/image17.tif"/><Relationship Id="rId5" Type="http://schemas.openxmlformats.org/officeDocument/2006/relationships/image" Target="../media/image19.tif"/><Relationship Id="rId6" Type="http://schemas.openxmlformats.org/officeDocument/2006/relationships/image" Target="../media/image16.ti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1.w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9.png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6" Type="http://schemas.openxmlformats.org/officeDocument/2006/relationships/image" Target="../media/image17.ti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498"/>
            <a:ext cx="8229600" cy="680185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>
                <a:solidFill>
                  <a:schemeClr val="tx1"/>
                </a:solidFill>
                <a:cs typeface="Britannic Bold"/>
              </a:rPr>
              <a:t>Translational Implications (494 patients)</a:t>
            </a:r>
            <a:endParaRPr lang="en-US" sz="4000" dirty="0">
              <a:solidFill>
                <a:schemeClr val="tx1"/>
              </a:solidFill>
              <a:cs typeface="Britannic Bold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1999" t="3113" r="28814" b="12183"/>
          <a:stretch/>
        </p:blipFill>
        <p:spPr>
          <a:xfrm>
            <a:off x="1183989" y="1351788"/>
            <a:ext cx="2066563" cy="2542032"/>
          </a:xfrm>
          <a:prstGeom prst="rect">
            <a:avLst/>
          </a:prstGeom>
        </p:spPr>
      </p:pic>
      <p:pic>
        <p:nvPicPr>
          <p:cNvPr id="15" name="Picture 14" descr="unnamed-chunk-2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" r="15040" b="12679"/>
          <a:stretch/>
        </p:blipFill>
        <p:spPr>
          <a:xfrm>
            <a:off x="5124076" y="1324356"/>
            <a:ext cx="2572372" cy="256946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83989" y="937442"/>
            <a:ext cx="2511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 smtClean="0">
                <a:solidFill>
                  <a:srgbClr val="000000"/>
                </a:solidFill>
                <a:latin typeface="+mj-lt"/>
                <a:cs typeface="Noteworthy Light"/>
              </a:rPr>
              <a:t>Remove Specific Edges</a:t>
            </a:r>
            <a:endParaRPr lang="en-US" sz="1600" b="1" u="sng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17127" y="937442"/>
            <a:ext cx="196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 smtClean="0">
                <a:solidFill>
                  <a:srgbClr val="000000"/>
                </a:solidFill>
                <a:latin typeface="+mj-lt"/>
                <a:cs typeface="Noteworthy Light"/>
              </a:rPr>
              <a:t>Remove All Edges</a:t>
            </a:r>
            <a:endParaRPr lang="en-US" sz="1600" b="1" u="sng" dirty="0">
              <a:solidFill>
                <a:srgbClr val="000000"/>
              </a:solidFill>
              <a:latin typeface="+mj-lt"/>
              <a:cs typeface="Noteworthy Ligh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6" y="3986412"/>
            <a:ext cx="3966882" cy="283348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r="2778"/>
          <a:stretch/>
        </p:blipFill>
        <p:spPr>
          <a:xfrm>
            <a:off x="4473516" y="3982616"/>
            <a:ext cx="3861860" cy="2837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64184" y="26468693"/>
            <a:ext cx="1703023" cy="358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  <a:cs typeface="Noteworthy Light"/>
              </a:rPr>
              <a:t>p = 0.000224</a:t>
            </a:r>
            <a:endParaRPr lang="en-US" sz="1400" baseline="30000" dirty="0">
              <a:latin typeface="+mj-lt"/>
              <a:cs typeface="Noteworthy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9059" y="5836628"/>
            <a:ext cx="116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&lt; 0.0005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0196" y="5836628"/>
            <a:ext cx="93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&lt; 0.02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48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19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Network-</a:t>
            </a:r>
            <a:r>
              <a:rPr lang="en-US" sz="3600" dirty="0"/>
              <a:t>B</a:t>
            </a:r>
            <a:r>
              <a:rPr lang="en-US" sz="3600" dirty="0" smtClean="0"/>
              <a:t>ased Stratification (NBS)</a:t>
            </a:r>
            <a:endParaRPr lang="en-US" sz="3600" dirty="0"/>
          </a:p>
        </p:txBody>
      </p:sp>
      <p:pic>
        <p:nvPicPr>
          <p:cNvPr id="11" name="Picture 10" descr="integrate_new_patient_export-06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4" y="4613586"/>
            <a:ext cx="2714053" cy="22706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4743" y="4455466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Prognoses</a:t>
            </a:r>
            <a:endParaRPr lang="en-US" dirty="0"/>
          </a:p>
        </p:txBody>
      </p:sp>
      <p:pic>
        <p:nvPicPr>
          <p:cNvPr id="13" name="Picture 12" descr="integrate_new_patient_export-04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85" y="4220764"/>
            <a:ext cx="3024316" cy="18679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31102" y="3973026"/>
            <a:ext cx="189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Pathway Activities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AB29-E49F-3040-B9E3-0707F1166A50}" type="slidenum">
              <a:rPr lang="en-US" smtClean="0"/>
              <a:t>10</a:t>
            </a:fld>
            <a:endParaRPr lang="en-US"/>
          </a:p>
        </p:txBody>
      </p:sp>
      <p:pic>
        <p:nvPicPr>
          <p:cNvPr id="17" name="Picture 16" descr="integrate_new_patient_export-02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7" y="1115129"/>
            <a:ext cx="1697818" cy="24615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7252" y="15318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35374" y="6581001"/>
            <a:ext cx="2396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Hofree</a:t>
            </a:r>
            <a:r>
              <a:rPr lang="en-US" sz="1200" dirty="0" smtClean="0"/>
              <a:t> </a:t>
            </a:r>
            <a:r>
              <a:rPr lang="en-US" sz="1200" i="1" dirty="0" smtClean="0"/>
              <a:t>et al, Nature Methods 2013</a:t>
            </a:r>
            <a:endParaRPr lang="en-US" sz="12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479052" y="1219188"/>
            <a:ext cx="245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Molecular Profiles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1401694" y="2049579"/>
            <a:ext cx="1200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Patients</a:t>
            </a:r>
            <a:endParaRPr lang="en-US" sz="2400" dirty="0"/>
          </a:p>
        </p:txBody>
      </p:sp>
      <p:pic>
        <p:nvPicPr>
          <p:cNvPr id="23" name="Picture 4" descr="C:\Users\mhofree\Dropbox\cancer_strat_doc\figures\presentation_TCGA\supp_fig7_mutational_landscape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r="23413" b="68016"/>
          <a:stretch/>
        </p:blipFill>
        <p:spPr bwMode="auto">
          <a:xfrm>
            <a:off x="2171699" y="1680853"/>
            <a:ext cx="5166499" cy="15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19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Network-</a:t>
            </a:r>
            <a:r>
              <a:rPr lang="en-US" sz="3600" dirty="0"/>
              <a:t>B</a:t>
            </a:r>
            <a:r>
              <a:rPr lang="en-US" sz="3600" dirty="0" smtClean="0"/>
              <a:t>ased Stratification (NBS)</a:t>
            </a:r>
            <a:endParaRPr lang="en-US" sz="3600" dirty="0"/>
          </a:p>
        </p:txBody>
      </p:sp>
      <p:pic>
        <p:nvPicPr>
          <p:cNvPr id="11" name="Picture 10" descr="integrate_new_patient_export-06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4" y="4613586"/>
            <a:ext cx="2714053" cy="22706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4743" y="4455466"/>
            <a:ext cx="115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Prognoses</a:t>
            </a:r>
            <a:endParaRPr lang="en-US" dirty="0"/>
          </a:p>
        </p:txBody>
      </p:sp>
      <p:pic>
        <p:nvPicPr>
          <p:cNvPr id="13" name="Picture 12" descr="integrate_new_patient_export-04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85" y="4220764"/>
            <a:ext cx="3024316" cy="18679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31102" y="3973026"/>
            <a:ext cx="189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Pathway Activities</a:t>
            </a:r>
            <a:endParaRPr lang="en-US" dirty="0"/>
          </a:p>
        </p:txBody>
      </p:sp>
      <p:pic>
        <p:nvPicPr>
          <p:cNvPr id="15" name="Picture 14" descr="integrate_new_patient_export-05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75" y="4800435"/>
            <a:ext cx="2548128" cy="19629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19197" y="450434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Therapeutic Responses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AB29-E49F-3040-B9E3-0707F1166A50}" type="slidenum">
              <a:rPr lang="en-US" smtClean="0"/>
              <a:t>11</a:t>
            </a:fld>
            <a:endParaRPr lang="en-US"/>
          </a:p>
        </p:txBody>
      </p:sp>
      <p:pic>
        <p:nvPicPr>
          <p:cNvPr id="17" name="Picture 16" descr="integrate_new_patient_export-02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7" y="1115129"/>
            <a:ext cx="1697818" cy="24615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7252" y="15318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89297" y="5178764"/>
            <a:ext cx="82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Drug 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94227" y="5767186"/>
            <a:ext cx="81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Drug 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50801" y="577415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Drug C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35374" y="6581001"/>
            <a:ext cx="2396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Hofree</a:t>
            </a:r>
            <a:r>
              <a:rPr lang="en-US" sz="1200" dirty="0" smtClean="0"/>
              <a:t> </a:t>
            </a:r>
            <a:r>
              <a:rPr lang="en-US" sz="1200" i="1" dirty="0" smtClean="0"/>
              <a:t>et al, Nature Methods 2013</a:t>
            </a:r>
            <a:endParaRPr lang="en-US" sz="12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3479052" y="1219188"/>
            <a:ext cx="245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Molecular Profiles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1401694" y="2049579"/>
            <a:ext cx="1200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Patients</a:t>
            </a:r>
            <a:endParaRPr lang="en-US" sz="2400" dirty="0"/>
          </a:p>
        </p:txBody>
      </p:sp>
      <p:pic>
        <p:nvPicPr>
          <p:cNvPr id="28" name="Picture 4" descr="C:\Users\mhofree\Dropbox\cancer_strat_doc\figures\presentation_TCGA\supp_fig7_mutational_landscape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r="23413" b="68016"/>
          <a:stretch/>
        </p:blipFill>
        <p:spPr bwMode="auto">
          <a:xfrm>
            <a:off x="2171699" y="1680853"/>
            <a:ext cx="5166499" cy="15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871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Z:\projects\cancer_strat\doc\figures\presentation_TCGA\fig4_hairball_HM90_K4_c1_noexp.tif"/>
          <p:cNvPicPr>
            <a:picLocks noChangeAspect="1" noChangeArrowheads="1"/>
          </p:cNvPicPr>
          <p:nvPr/>
        </p:nvPicPr>
        <p:blipFill>
          <a:blip r:embed="rId2" cstate="print"/>
          <a:srcRect b="8333"/>
          <a:stretch>
            <a:fillRect/>
          </a:stretch>
        </p:blipFill>
        <p:spPr bwMode="auto">
          <a:xfrm>
            <a:off x="233039" y="152400"/>
            <a:ext cx="8758561" cy="67056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072062" y="152400"/>
            <a:ext cx="2395537" cy="1524000"/>
          </a:xfrm>
          <a:prstGeom prst="rect">
            <a:avLst/>
          </a:prstGeom>
          <a:noFill/>
          <a:ln w="317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8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 3: Network Analysis of Gene Expression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0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And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gene expression onto nodes in the network</a:t>
            </a:r>
          </a:p>
          <a:p>
            <a:endParaRPr lang="en-US" dirty="0"/>
          </a:p>
          <a:p>
            <a:r>
              <a:rPr lang="en-US" dirty="0" smtClean="0"/>
              <a:t>Identify regions of the network enriched for differentially expressed genes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1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Need a scoring system for expression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node in the network assigned a differential expression fold-change (usually log scale) and significance (p-value)</a:t>
            </a:r>
          </a:p>
          <a:p>
            <a:endParaRPr lang="en-US" dirty="0"/>
          </a:p>
          <a:p>
            <a:r>
              <a:rPr lang="en-US" dirty="0" smtClean="0"/>
              <a:t>Can generate an aggregate z-score for a set of nodes</a:t>
            </a:r>
          </a:p>
          <a:p>
            <a:endParaRPr lang="en-US" dirty="0"/>
          </a:p>
          <a:p>
            <a:r>
              <a:rPr lang="en-US" dirty="0" smtClean="0"/>
              <a:t>Expression fold-changes can be misleading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93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>
                <a:latin typeface="Arial" charset="0"/>
              </a:rPr>
              <a:t>Analysis of gene expression with pathway scores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98638"/>
            <a:ext cx="8229600" cy="47545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Arial" charset="0"/>
              </a:rPr>
              <a:t>Zien</a:t>
            </a:r>
            <a:r>
              <a:rPr lang="en-US" sz="2400" dirty="0">
                <a:latin typeface="Arial" charset="0"/>
              </a:rPr>
              <a:t>, </a:t>
            </a:r>
            <a:r>
              <a:rPr lang="en-US" sz="2400" dirty="0" err="1">
                <a:latin typeface="Arial" charset="0"/>
              </a:rPr>
              <a:t>Kuffner</a:t>
            </a:r>
            <a:r>
              <a:rPr lang="en-US" sz="2400" dirty="0">
                <a:latin typeface="Arial" charset="0"/>
              </a:rPr>
              <a:t>, Zimmer, </a:t>
            </a:r>
            <a:r>
              <a:rPr lang="en-US" sz="2400" dirty="0" err="1">
                <a:latin typeface="Arial" charset="0"/>
              </a:rPr>
              <a:t>Lengauer</a:t>
            </a:r>
            <a:r>
              <a:rPr lang="en-US" sz="2400" dirty="0">
                <a:latin typeface="Arial" charset="0"/>
              </a:rPr>
              <a:t> (2000) originally proposed a method for scoring gene expression activity of a given metabolic reaction pathway </a:t>
            </a:r>
            <a:r>
              <a:rPr lang="en-US" sz="2400" i="1" dirty="0">
                <a:latin typeface="Arial" charset="0"/>
              </a:rPr>
              <a:t>P: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i="1" dirty="0">
                <a:latin typeface="Arial" charset="0"/>
              </a:rPr>
              <a:t>	</a:t>
            </a:r>
            <a:endParaRPr lang="en-US" sz="18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i="1" dirty="0">
                <a:latin typeface="Arial" charset="0"/>
                <a:cs typeface="Arial" charset="0"/>
              </a:rPr>
              <a:t>S</a:t>
            </a:r>
            <a:r>
              <a:rPr lang="en-US" sz="2400" dirty="0">
                <a:latin typeface="Arial" charset="0"/>
                <a:cs typeface="Arial" charset="0"/>
              </a:rPr>
              <a:t>(</a:t>
            </a:r>
            <a:r>
              <a:rPr lang="en-US" sz="2400" i="1" dirty="0">
                <a:latin typeface="Arial" charset="0"/>
                <a:cs typeface="Arial" charset="0"/>
              </a:rPr>
              <a:t>G</a:t>
            </a:r>
            <a:r>
              <a:rPr lang="en-US" sz="2400" dirty="0">
                <a:latin typeface="Arial" charset="0"/>
                <a:cs typeface="Arial" charset="0"/>
              </a:rPr>
              <a:t>) is a p-value of differential expression or an average correlation coefficient vs. genes in </a:t>
            </a:r>
            <a:r>
              <a:rPr lang="en-US" sz="2400" i="1" dirty="0">
                <a:latin typeface="Arial" charset="0"/>
                <a:cs typeface="Arial" charset="0"/>
              </a:rPr>
              <a:t>P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Arial" charset="0"/>
                <a:cs typeface="Arial" charset="0"/>
              </a:rPr>
              <a:t>More recently, statistics have been modified to </a:t>
            </a:r>
            <a:r>
              <a:rPr lang="en-US" sz="2400" dirty="0" smtClean="0">
                <a:latin typeface="Arial" charset="0"/>
                <a:cs typeface="Arial" charset="0"/>
              </a:rPr>
              <a:t/>
            </a:r>
            <a:br>
              <a:rPr lang="en-US" sz="2400" dirty="0" smtClean="0">
                <a:latin typeface="Arial" charset="0"/>
                <a:cs typeface="Arial" charset="0"/>
              </a:rPr>
            </a:br>
            <a:r>
              <a:rPr lang="en-US" sz="2400" dirty="0" smtClean="0">
                <a:latin typeface="Arial" charset="0"/>
                <a:cs typeface="Arial" charset="0"/>
              </a:rPr>
              <a:t>use </a:t>
            </a:r>
            <a:r>
              <a:rPr lang="en-US" sz="2400" dirty="0">
                <a:latin typeface="Arial" charset="0"/>
                <a:cs typeface="Arial" charset="0"/>
              </a:rPr>
              <a:t>z-scores</a:t>
            </a:r>
          </a:p>
        </p:txBody>
      </p:sp>
      <p:graphicFrame>
        <p:nvGraphicFramePr>
          <p:cNvPr id="58371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2514600" y="2667000"/>
          <a:ext cx="40386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3" imgW="1320227" imgH="444307" progId="Equation.3">
                  <p:embed/>
                </p:oleObj>
              </mc:Choice>
              <mc:Fallback>
                <p:oleObj name="Equation" r:id="rId3" imgW="1320227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667000"/>
                        <a:ext cx="40386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994247"/>
              </p:ext>
            </p:extLst>
          </p:nvPr>
        </p:nvGraphicFramePr>
        <p:xfrm>
          <a:off x="6951663" y="4876800"/>
          <a:ext cx="1941512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5" imgW="635000" imgH="647700" progId="Equation.3">
                  <p:embed/>
                </p:oleObj>
              </mc:Choice>
              <mc:Fallback>
                <p:oleObj name="Equation" r:id="rId5" imgW="6350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1663" y="4876800"/>
                        <a:ext cx="1941512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329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33375"/>
            <a:ext cx="8915400" cy="609600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Searching for </a:t>
            </a:r>
            <a:r>
              <a:rPr lang="ja-JP" altLang="en-US" sz="2800" dirty="0">
                <a:latin typeface="Arial" charset="0"/>
              </a:rPr>
              <a:t>“</a:t>
            </a:r>
            <a:r>
              <a:rPr lang="en-US" altLang="ja-JP" sz="2800" dirty="0">
                <a:latin typeface="Arial" charset="0"/>
              </a:rPr>
              <a:t>active</a:t>
            </a:r>
            <a:r>
              <a:rPr lang="ja-JP" altLang="en-US" sz="2800" dirty="0">
                <a:latin typeface="Arial" charset="0"/>
              </a:rPr>
              <a:t>”</a:t>
            </a:r>
            <a:r>
              <a:rPr lang="en-US" altLang="ja-JP" sz="2800" dirty="0">
                <a:latin typeface="Arial" charset="0"/>
              </a:rPr>
              <a:t> pathways in a large network</a:t>
            </a:r>
            <a:endParaRPr lang="en-US" sz="2800" dirty="0">
              <a:latin typeface="Arial" charset="0"/>
            </a:endParaRP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229600" cy="4495800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Score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according to their overall amount of </a:t>
            </a:r>
            <a:r>
              <a:rPr lang="en-US" sz="2400" b="1" i="1" dirty="0">
                <a:latin typeface="Arial" charset="0"/>
              </a:rPr>
              <a:t>activity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Finding the highest scoring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is NP hard, so we use heuristic search </a:t>
            </a:r>
            <a:r>
              <a:rPr lang="en-US" sz="2400" dirty="0" err="1">
                <a:latin typeface="Arial" charset="0"/>
              </a:rPr>
              <a:t>algs</a:t>
            </a:r>
            <a:r>
              <a:rPr lang="en-US" sz="2400" dirty="0">
                <a:latin typeface="Arial" charset="0"/>
              </a:rPr>
              <a:t>. to identify a collection of high-scoring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(local optima)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Simulated annealing and/or greedy search starting from an initial </a:t>
            </a:r>
            <a:r>
              <a:rPr lang="en-US" sz="2400" dirty="0" err="1">
                <a:latin typeface="Arial" charset="0"/>
              </a:rPr>
              <a:t>subnetwork</a:t>
            </a:r>
            <a:r>
              <a:rPr lang="en-US" sz="2400" dirty="0">
                <a:latin typeface="Arial" charset="0"/>
              </a:rPr>
              <a:t>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altLang="ja-JP" sz="2400" dirty="0">
                <a:latin typeface="Arial" charset="0"/>
              </a:rPr>
              <a:t>seed</a:t>
            </a:r>
            <a:r>
              <a:rPr lang="ja-JP" altLang="en-US" sz="2400" dirty="0">
                <a:latin typeface="Arial" charset="0"/>
              </a:rPr>
              <a:t>”</a:t>
            </a:r>
            <a:endParaRPr lang="en-US" altLang="ja-JP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During the search we must also worry about issues such as local topology and whether a </a:t>
            </a:r>
            <a:r>
              <a:rPr lang="en-US" sz="2400" dirty="0" err="1">
                <a:latin typeface="Arial" charset="0"/>
              </a:rPr>
              <a:t>subnetwork</a:t>
            </a:r>
            <a:r>
              <a:rPr lang="ja-JP" altLang="en-US" sz="2400" dirty="0">
                <a:latin typeface="Arial" charset="0"/>
              </a:rPr>
              <a:t>’</a:t>
            </a:r>
            <a:r>
              <a:rPr lang="en-US" altLang="ja-JP" sz="2400" dirty="0">
                <a:latin typeface="Arial" charset="0"/>
              </a:rPr>
              <a:t>s score is higher than would be expected at random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86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Excercises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8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Large-scale Analysis of Cancer Mutations using a Structurally Resolved PPI Network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 2 million somatic mutations</a:t>
            </a:r>
          </a:p>
          <a:p>
            <a:endParaRPr lang="en-US" dirty="0"/>
          </a:p>
          <a:p>
            <a:r>
              <a:rPr lang="en-US" dirty="0" smtClean="0"/>
              <a:t>Amino acid residues mapped to </a:t>
            </a:r>
            <a:r>
              <a:rPr lang="en-US" dirty="0" err="1" smtClean="0"/>
              <a:t>protien</a:t>
            </a:r>
            <a:r>
              <a:rPr lang="en-US" dirty="0" smtClean="0"/>
              <a:t> interactions using co-crystal structures in the PDB </a:t>
            </a:r>
          </a:p>
          <a:p>
            <a:endParaRPr lang="en-US" dirty="0"/>
          </a:p>
          <a:p>
            <a:r>
              <a:rPr lang="en-US" dirty="0" smtClean="0"/>
              <a:t>Novel representation as a bipartite protein-residue interaction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7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2: Network-based Stratification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54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grate_new_patient_export-02.tif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7" y="1115129"/>
            <a:ext cx="1697818" cy="24615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79052" y="1219188"/>
            <a:ext cx="245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Molecular Profiles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401694" y="2049579"/>
            <a:ext cx="1200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Patients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77252" y="15318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AB29-E49F-3040-B9E3-0707F1166A50}" type="slidenum">
              <a:rPr lang="en-US" smtClean="0"/>
              <a:t>4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-1619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Network-based </a:t>
            </a:r>
            <a:r>
              <a:rPr lang="en-US" sz="3600" dirty="0"/>
              <a:t>Patient </a:t>
            </a:r>
            <a:r>
              <a:rPr lang="en-US" sz="3600" dirty="0" smtClean="0"/>
              <a:t>Stratification (NBS)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1726095" y="4940300"/>
            <a:ext cx="578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Mutations are too sparse for effectively clustering samples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935374" y="6581001"/>
            <a:ext cx="2396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Hofree</a:t>
            </a:r>
            <a:r>
              <a:rPr lang="en-US" sz="1200" dirty="0" smtClean="0"/>
              <a:t> </a:t>
            </a:r>
            <a:r>
              <a:rPr lang="en-US" sz="1200" i="1" dirty="0" smtClean="0"/>
              <a:t>et al, Nature Methods 2013</a:t>
            </a:r>
            <a:endParaRPr lang="en-US" sz="1200" i="1" dirty="0"/>
          </a:p>
        </p:txBody>
      </p:sp>
      <p:pic>
        <p:nvPicPr>
          <p:cNvPr id="15" name="Picture 4" descr="C:\Users\mhofree\Dropbox\cancer_strat_doc\figures\presentation_TCGA\supp_fig7_mutational_landscape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r="23413" b="68016"/>
          <a:stretch/>
        </p:blipFill>
        <p:spPr bwMode="auto">
          <a:xfrm>
            <a:off x="2171699" y="1680853"/>
            <a:ext cx="5166499" cy="15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79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0909" y="0"/>
            <a:ext cx="776011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25703" y="6475247"/>
            <a:ext cx="445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dirty="0" smtClean="0">
                <a:solidFill>
                  <a:prstClr val="white"/>
                </a:solidFill>
              </a:rPr>
              <a:t>Hahn and Weinberg. </a:t>
            </a:r>
            <a:r>
              <a:rPr lang="en-US" i="1" dirty="0" smtClean="0">
                <a:solidFill>
                  <a:prstClr val="white"/>
                </a:solidFill>
              </a:rPr>
              <a:t>Nat Rev Cancer </a:t>
            </a:r>
            <a:r>
              <a:rPr lang="en-US" dirty="0" smtClean="0">
                <a:solidFill>
                  <a:prstClr val="white"/>
                </a:solidFill>
              </a:rPr>
              <a:t>2002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5945" y="19673"/>
            <a:ext cx="2480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</a:rPr>
              <a:t>A subway map of cancer </a:t>
            </a:r>
            <a:r>
              <a:rPr lang="en-US" sz="2400" b="1" dirty="0" smtClean="0">
                <a:solidFill>
                  <a:prstClr val="white"/>
                </a:solidFill>
              </a:rPr>
              <a:t>pathways</a:t>
            </a:r>
            <a:endParaRPr 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42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en-US" dirty="0" smtClean="0"/>
              <a:t>Network-</a:t>
            </a:r>
            <a:r>
              <a:rPr lang="en-US" dirty="0"/>
              <a:t>B</a:t>
            </a:r>
            <a:r>
              <a:rPr lang="en-US" dirty="0" smtClean="0"/>
              <a:t>ased Stratification (NBS)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C97DA-1CCC-CC42-BF26-E4E7A0F84DE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8839" r="72083"/>
          <a:stretch/>
        </p:blipFill>
        <p:spPr>
          <a:xfrm>
            <a:off x="1409700" y="1049338"/>
            <a:ext cx="2552700" cy="3136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7916" t="8157" r="32778"/>
          <a:stretch/>
        </p:blipFill>
        <p:spPr>
          <a:xfrm>
            <a:off x="4756150" y="1070285"/>
            <a:ext cx="3594100" cy="3160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69376" t="55702"/>
          <a:stretch/>
        </p:blipFill>
        <p:spPr>
          <a:xfrm>
            <a:off x="4491801" y="4256089"/>
            <a:ext cx="3858449" cy="210026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57200" y="4186238"/>
            <a:ext cx="3838575" cy="2366343"/>
            <a:chOff x="457200" y="4186238"/>
            <a:chExt cx="3838575" cy="236634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66667" t="8023" b="45396"/>
            <a:stretch/>
          </p:blipFill>
          <p:spPr>
            <a:xfrm>
              <a:off x="457200" y="4533900"/>
              <a:ext cx="3838575" cy="201868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57200" y="4186238"/>
              <a:ext cx="342900" cy="3476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670049" y="1126563"/>
            <a:ext cx="1987551" cy="372037"/>
          </a:xfrm>
          <a:prstGeom prst="rect">
            <a:avLst/>
          </a:prstGeom>
          <a:noFill/>
          <a:ln w="25400">
            <a:solidFill>
              <a:srgbClr val="BB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670049" y="1778000"/>
            <a:ext cx="1987551" cy="469900"/>
          </a:xfrm>
          <a:prstGeom prst="roundRect">
            <a:avLst>
              <a:gd name="adj" fmla="val 28563"/>
            </a:avLst>
          </a:prstGeom>
          <a:noFill/>
          <a:ln w="25400">
            <a:solidFill>
              <a:srgbClr val="BB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670049" y="2552700"/>
            <a:ext cx="1987551" cy="469900"/>
          </a:xfrm>
          <a:prstGeom prst="roundRect">
            <a:avLst>
              <a:gd name="adj" fmla="val 28563"/>
            </a:avLst>
          </a:prstGeom>
          <a:noFill/>
          <a:ln w="25400">
            <a:solidFill>
              <a:srgbClr val="BB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670049" y="3298263"/>
            <a:ext cx="1987551" cy="372037"/>
          </a:xfrm>
          <a:prstGeom prst="rect">
            <a:avLst/>
          </a:prstGeom>
          <a:noFill/>
          <a:ln w="25400">
            <a:solidFill>
              <a:srgbClr val="BB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373197"/>
              </p:ext>
            </p:extLst>
          </p:nvPr>
        </p:nvGraphicFramePr>
        <p:xfrm>
          <a:off x="1266825" y="4141788"/>
          <a:ext cx="20828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5" imgW="2082800" imgH="342900" progId="Equation.3">
                  <p:embed/>
                </p:oleObj>
              </mc:Choice>
              <mc:Fallback>
                <p:oleObj name="Equation" r:id="rId5" imgW="20828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6825" y="4141788"/>
                        <a:ext cx="20828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35374" y="6581001"/>
            <a:ext cx="2396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Hofree</a:t>
            </a:r>
            <a:r>
              <a:rPr lang="en-US" sz="1200" dirty="0" smtClean="0"/>
              <a:t> </a:t>
            </a:r>
            <a:r>
              <a:rPr lang="en-US" sz="1200" i="1" dirty="0" smtClean="0"/>
              <a:t>et al, Nature Methods 2013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40359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An intuition for network smoothing</a:t>
            </a:r>
            <a:endParaRPr lang="en-US" dirty="0"/>
          </a:p>
        </p:txBody>
      </p:sp>
      <p:pic>
        <p:nvPicPr>
          <p:cNvPr id="31752" name="Picture 8" descr="C:\Users\mhofree\Dropbox\cancer_strat_doc\figures\presentation_figures_ICSB\network_demo_v3\network_propgation_demo-01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301814"/>
            <a:ext cx="7315200" cy="512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3" name="Picture 9" descr="C:\Users\mhofree\Dropbox\cancer_strat_doc\figures\presentation_figures_ICSB\network_demo_v3\network_propgation_demo-0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320800"/>
            <a:ext cx="7315200" cy="512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C:\Users\mhofree\Dropbox\cancer_strat_doc\figures\presentation_figures_ICSB\network_demo_v3\network_propgation_demo-03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1314513"/>
            <a:ext cx="7315200" cy="513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5" name="Picture 11" descr="C:\Users\mhofree\Dropbox\cancer_strat_doc\figures\presentation_figures_ICSB\network_demo_v3\network_propgation_demo-04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308100"/>
            <a:ext cx="7315200" cy="513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12" descr="C:\Users\mhofree\Dropbox\cancer_strat_doc\figures\presentation_figures_ICSB\network_demo_v3\network_propgation_demo-05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301814"/>
            <a:ext cx="7315200" cy="513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5334000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C00"/>
                </a:solidFill>
              </a:rPr>
              <a:t>Genotype A:  </a:t>
            </a:r>
          </a:p>
          <a:p>
            <a:r>
              <a:rPr lang="en-US" dirty="0" smtClean="0"/>
              <a:t>[…,0,0,1,0,0,1,0,0,0,0,0,0,0,0,0,1,0,0…]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0070C0"/>
                </a:solidFill>
              </a:rPr>
              <a:t>Genotype </a:t>
            </a:r>
            <a:r>
              <a:rPr lang="en-US" dirty="0" smtClean="0">
                <a:solidFill>
                  <a:srgbClr val="0070C0"/>
                </a:solidFill>
              </a:rPr>
              <a:t>B:  </a:t>
            </a:r>
          </a:p>
          <a:p>
            <a:r>
              <a:rPr lang="en-US" dirty="0" smtClean="0"/>
              <a:t>[…,0,0,1,0,0,0,0,0,0,1,0,0,0,0,0,0,0,0…]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5334000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C00"/>
                </a:solidFill>
              </a:rPr>
              <a:t>Genotype A:  </a:t>
            </a:r>
            <a:r>
              <a:rPr lang="en-US" dirty="0" smtClean="0"/>
              <a:t>[…,0,0.1,1,0.2,0.1,1,0,0,0,0.2,0,0,0,0.1,0,1,0,0…]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0070C0"/>
                </a:solidFill>
              </a:rPr>
              <a:t>Genotype </a:t>
            </a:r>
            <a:r>
              <a:rPr lang="en-US" dirty="0" smtClean="0">
                <a:solidFill>
                  <a:srgbClr val="0070C0"/>
                </a:solidFill>
              </a:rPr>
              <a:t>B: </a:t>
            </a:r>
          </a:p>
          <a:p>
            <a:r>
              <a:rPr lang="en-US" dirty="0" smtClean="0"/>
              <a:t> </a:t>
            </a:r>
            <a:r>
              <a:rPr lang="en-US" dirty="0"/>
              <a:t>[…,</a:t>
            </a:r>
            <a:r>
              <a:rPr lang="en-US" dirty="0" smtClean="0"/>
              <a:t>0,0,1,0.1,0.1,0,0,0,0.2,1,0,0,0,0,0,0,0.2,0…]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5334000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C00"/>
                </a:solidFill>
              </a:rPr>
              <a:t>Genotype A:  </a:t>
            </a:r>
            <a:r>
              <a:rPr lang="en-US" dirty="0" smtClean="0"/>
              <a:t>[…,0,0.2,1,0.3,0.2,1,0,0,0,0.2,0,0,0,0.3,0,1,0.1,0…]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0070C0"/>
                </a:solidFill>
              </a:rPr>
              <a:t>Genotype </a:t>
            </a:r>
            <a:r>
              <a:rPr lang="en-US" dirty="0" smtClean="0">
                <a:solidFill>
                  <a:srgbClr val="0070C0"/>
                </a:solidFill>
              </a:rPr>
              <a:t>B: </a:t>
            </a:r>
          </a:p>
          <a:p>
            <a:r>
              <a:rPr lang="en-US" dirty="0" smtClean="0"/>
              <a:t> </a:t>
            </a:r>
            <a:r>
              <a:rPr lang="en-US" dirty="0"/>
              <a:t>[…,</a:t>
            </a:r>
            <a:r>
              <a:rPr lang="en-US" dirty="0" smtClean="0"/>
              <a:t>0,0.1,1,0.3,0.4,0,0,0,0.4,1,0,0,0,0,0.1,0.1,0.5,0…]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5334000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C00"/>
                </a:solidFill>
              </a:rPr>
              <a:t>Genotype A:  </a:t>
            </a:r>
            <a:r>
              <a:rPr lang="en-US" dirty="0" smtClean="0"/>
              <a:t>[…,0,0.3,1,0.4,0.4,1,0.1,0,0,0.3,0,0,0,0.4,0,1,0.2,0…]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0070C0"/>
                </a:solidFill>
              </a:rPr>
              <a:t>Genotype </a:t>
            </a:r>
            <a:r>
              <a:rPr lang="en-US" dirty="0" smtClean="0">
                <a:solidFill>
                  <a:srgbClr val="0070C0"/>
                </a:solidFill>
              </a:rPr>
              <a:t>B:  </a:t>
            </a:r>
            <a:r>
              <a:rPr lang="en-US" dirty="0"/>
              <a:t>[…,</a:t>
            </a:r>
            <a:r>
              <a:rPr lang="en-US" dirty="0" smtClean="0"/>
              <a:t>0,0.3,1,0.2,0.4,0.1,0,0,0.4,1,0,0,0,0,0.2,0.2,0.5,0…]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40928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C00"/>
                </a:solidFill>
              </a:rPr>
              <a:t>Genotype A:  </a:t>
            </a:r>
            <a:r>
              <a:rPr lang="en-US" dirty="0" smtClean="0"/>
              <a:t>[…,0,0.3,1,0.4,0.4,1,0.2,0,0,0.3,0,0,0,0.4,0,1,0.2,0…]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0070C0"/>
                </a:solidFill>
              </a:rPr>
              <a:t>Genotype </a:t>
            </a:r>
            <a:r>
              <a:rPr lang="en-US" dirty="0" smtClean="0">
                <a:solidFill>
                  <a:srgbClr val="0070C0"/>
                </a:solidFill>
              </a:rPr>
              <a:t>B: </a:t>
            </a:r>
            <a:r>
              <a:rPr lang="en-US" dirty="0" smtClean="0"/>
              <a:t>[…,0,0.3,1,0.2,0.4,0.2,0,0,0.4,1,0,0,0,0,0.2,0.4,0.5,0…]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811328"/>
            <a:ext cx="2971800" cy="54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524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90"/>
    </mc:Choice>
    <mc:Fallback xmlns="">
      <p:transition spd="slow" advTm="349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6" grpId="0"/>
      <p:bldP spid="16" grpId="1"/>
      <p:bldP spid="20" grpId="0"/>
      <p:bldP spid="20" grpId="1"/>
      <p:bldP spid="21" grpId="0"/>
      <p:bldP spid="21" grpId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6" name="Picture 12" descr="C:\Users\mhofree\Dropbox\cancer_strat_doc\figures\presentation_figures_ICSB\network_demo_v3\network_propgation_demo-05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018" y="1300653"/>
            <a:ext cx="7315200" cy="513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5188528"/>
            <a:ext cx="579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C00"/>
                </a:solidFill>
              </a:rPr>
              <a:t>Genotype A:  </a:t>
            </a:r>
            <a:r>
              <a:rPr lang="en-US" dirty="0" smtClean="0"/>
              <a:t>[…,0,0.3,1,0.4,0.4,1,0.2,0,0,0.3,0,0,0,0.4,0,1,0.2,0…]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0070C0"/>
                </a:solidFill>
              </a:rPr>
              <a:t>Genotype </a:t>
            </a:r>
            <a:r>
              <a:rPr lang="en-US" dirty="0" smtClean="0">
                <a:solidFill>
                  <a:srgbClr val="0070C0"/>
                </a:solidFill>
              </a:rPr>
              <a:t>B: </a:t>
            </a:r>
            <a:r>
              <a:rPr lang="en-US" dirty="0" smtClean="0"/>
              <a:t>[…,0,0.3,1,0.2,0.4,0.2,0,0,0.4,1,0,0,0,0,0.2,0.4,0.5,0…]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An intuition for network smoothing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858000" y="3962400"/>
            <a:ext cx="1447800" cy="22860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633447" y="2286000"/>
            <a:ext cx="1219200" cy="1295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24800" y="1300653"/>
            <a:ext cx="1219200" cy="1295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465618" y="4872317"/>
            <a:ext cx="1219200" cy="12954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5760965"/>
            <a:ext cx="2971800" cy="54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1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"/>
    </mc:Choice>
    <mc:Fallback xmlns="">
      <p:transition spd="slow" advTm="23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integrate_new_patient_export-0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7" y="1115129"/>
            <a:ext cx="1697818" cy="2461561"/>
          </a:xfrm>
          <a:prstGeom prst="rect">
            <a:avLst/>
          </a:prstGeom>
        </p:spPr>
      </p:pic>
      <p:pic>
        <p:nvPicPr>
          <p:cNvPr id="24" name="Picture 23" descr="integrate_new_patient_export-02.tif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3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7" y="1116066"/>
            <a:ext cx="1697818" cy="2461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19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Network-</a:t>
            </a:r>
            <a:r>
              <a:rPr lang="en-US" sz="3600" dirty="0"/>
              <a:t>B</a:t>
            </a:r>
            <a:r>
              <a:rPr lang="en-US" sz="3600" dirty="0" smtClean="0"/>
              <a:t>ased Stratification (NBS)</a:t>
            </a:r>
            <a:endParaRPr lang="en-US" sz="3600" dirty="0"/>
          </a:p>
        </p:txBody>
      </p:sp>
      <p:pic>
        <p:nvPicPr>
          <p:cNvPr id="13" name="Picture 12" descr="integrate_new_patient_export-04.t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85" y="4220764"/>
            <a:ext cx="3024316" cy="18679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31102" y="3973026"/>
            <a:ext cx="189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Pathway Activities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AB29-E49F-3040-B9E3-0707F1166A50}" type="slidenum">
              <a:rPr lang="en-US" smtClean="0"/>
              <a:t>9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77252" y="15318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35374" y="6581001"/>
            <a:ext cx="2396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Hofree</a:t>
            </a:r>
            <a:r>
              <a:rPr lang="en-US" sz="1200" dirty="0" smtClean="0"/>
              <a:t> </a:t>
            </a:r>
            <a:r>
              <a:rPr lang="en-US" sz="1200" i="1" dirty="0" smtClean="0"/>
              <a:t>et al, Nature Methods 2013</a:t>
            </a:r>
            <a:endParaRPr lang="en-US" sz="12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9052" y="1219188"/>
            <a:ext cx="245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Molecular Profiles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1401694" y="2049579"/>
            <a:ext cx="1200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Patients</a:t>
            </a:r>
            <a:endParaRPr lang="en-US" sz="2400" dirty="0"/>
          </a:p>
        </p:txBody>
      </p:sp>
      <p:pic>
        <p:nvPicPr>
          <p:cNvPr id="22" name="Picture 4" descr="C:\Users\mhofree\Dropbox\cancer_strat_doc\figures\presentation_TCGA\supp_fig7_mutational_landscape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" r="23413" b="68016"/>
          <a:stretch/>
        </p:blipFill>
        <p:spPr bwMode="auto">
          <a:xfrm>
            <a:off x="2171699" y="1680853"/>
            <a:ext cx="5166499" cy="150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866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4.8|1.4|13.5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Macintosh PowerPoint</Application>
  <PresentationFormat>On-screen Show (4:3)</PresentationFormat>
  <Paragraphs>125</Paragraphs>
  <Slides>18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Office Theme</vt:lpstr>
      <vt:lpstr>Microsoft Equation</vt:lpstr>
      <vt:lpstr>Equation</vt:lpstr>
      <vt:lpstr>Translational Implications (494 patients)</vt:lpstr>
      <vt:lpstr>Large-scale Analysis of Cancer Mutations using a Structurally Resolved PPI Network</vt:lpstr>
      <vt:lpstr>Example 2: Network-based Stratification</vt:lpstr>
      <vt:lpstr>Network-based Patient Stratification (NBS)</vt:lpstr>
      <vt:lpstr>PowerPoint Presentation</vt:lpstr>
      <vt:lpstr>Network-Based Stratification (NBS)</vt:lpstr>
      <vt:lpstr>An intuition for network smoothing</vt:lpstr>
      <vt:lpstr>An intuition for network smoothing</vt:lpstr>
      <vt:lpstr>Network-Based Stratification (NBS)</vt:lpstr>
      <vt:lpstr>Network-Based Stratification (NBS)</vt:lpstr>
      <vt:lpstr>Network-Based Stratification (NBS)</vt:lpstr>
      <vt:lpstr>PowerPoint Presentation</vt:lpstr>
      <vt:lpstr>Example 3: Network Analysis of Gene Expression Data</vt:lpstr>
      <vt:lpstr>Networks And Gene Expression</vt:lpstr>
      <vt:lpstr>Need a scoring system for expression activity</vt:lpstr>
      <vt:lpstr>Analysis of gene expression with pathway scores</vt:lpstr>
      <vt:lpstr>Searching for “active” pathways in a large network</vt:lpstr>
      <vt:lpstr>Excercises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Translational Implications (494 patients)</dc:title>
  <dc:creator>Emily Wheeler</dc:creator>
  <cp:lastModifiedBy>Emily Wheeler</cp:lastModifiedBy>
  <cp:revision>1</cp:revision>
  <dcterms:created xsi:type="dcterms:W3CDTF">2017-03-02T01:32:49Z</dcterms:created>
  <dcterms:modified xsi:type="dcterms:W3CDTF">2017-03-02T01:33:08Z</dcterms:modified>
</cp:coreProperties>
</file>